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7" r:id="rId1"/>
  </p:sldMasterIdLst>
  <p:notesMasterIdLst>
    <p:notesMasterId r:id="rId19"/>
  </p:notesMasterIdLst>
  <p:sldIdLst>
    <p:sldId id="256" r:id="rId2"/>
    <p:sldId id="261" r:id="rId3"/>
    <p:sldId id="262" r:id="rId4"/>
    <p:sldId id="263" r:id="rId5"/>
    <p:sldId id="267" r:id="rId6"/>
    <p:sldId id="265" r:id="rId7"/>
    <p:sldId id="264" r:id="rId8"/>
    <p:sldId id="270" r:id="rId9"/>
    <p:sldId id="271" r:id="rId10"/>
    <p:sldId id="272" r:id="rId11"/>
    <p:sldId id="274" r:id="rId12"/>
    <p:sldId id="273" r:id="rId13"/>
    <p:sldId id="258" r:id="rId14"/>
    <p:sldId id="257" r:id="rId15"/>
    <p:sldId id="260" r:id="rId16"/>
    <p:sldId id="269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965" autoAdjust="0"/>
  </p:normalViewPr>
  <p:slideViewPr>
    <p:cSldViewPr snapToGrid="0" snapToObjects="1">
      <p:cViewPr varScale="1">
        <p:scale>
          <a:sx n="106" d="100"/>
          <a:sy n="106" d="100"/>
        </p:scale>
        <p:origin x="3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3D1F0-C941-485B-B3EF-5FF0953125C9}" type="datetimeFigureOut">
              <a:rPr lang="tr-TR" smtClean="0"/>
              <a:t>7.09.2023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7555F-74D7-4F34-9D68-451BF28BCE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666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555F-74D7-4F34-9D68-451BF28BCEE1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2794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7.09.2023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036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7.09.2023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096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7.09.2023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871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7.09.2023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986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7.09.2023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904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7.09.2023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598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7.09.2023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546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7.09.2023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733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7.09.2023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449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7.09.2023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809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B50D-8399-A341-842F-64A78EA89574}" type="datetimeFigureOut">
              <a:rPr lang="tr-TR" smtClean="0"/>
              <a:t>7.09.2023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915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B50D-8399-A341-842F-64A78EA89574}" type="datetimeFigureOut">
              <a:rPr lang="tr-TR" smtClean="0"/>
              <a:t>7.09.2023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CBA54-0873-B340-BC26-AF54D9EC3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118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f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rim.gov.tr/" TargetMode="External"/><Relationship Id="rId2" Type="http://schemas.openxmlformats.org/officeDocument/2006/relationships/hyperlink" Target="http://www.gov.t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mailto:beyondthelimitsproject@sakarya.edu.tr" TargetMode="External"/><Relationship Id="rId4" Type="http://schemas.openxmlformats.org/officeDocument/2006/relationships/hyperlink" Target="http://www.beyondthelimitsproject.sakarya.edu.t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yondthelimitsproject.sakarya.edu.tr/" TargetMode="External"/><Relationship Id="rId2" Type="http://schemas.openxmlformats.org/officeDocument/2006/relationships/hyperlink" Target="http://www.beyondthelimitsproject.sakarya.edu.tr/course-movie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iclel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beyondthelimitsproject.sakarya.edu.t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77CE26-D6B4-6648-A060-083F114068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A83C807-87DA-734D-8F16-E36318F732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C3FBF68-B0EE-2C4A-9844-C5982239C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361" y="-22793"/>
            <a:ext cx="14198315" cy="706551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4797811-9F7C-2147-9918-DE4327778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7770" y="5349875"/>
            <a:ext cx="3376492" cy="2388838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9D4956AF-D903-6249-883B-57E32B8E6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8429" y="4512101"/>
            <a:ext cx="5595621" cy="3958852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A6312D97-6FC8-2B4D-A67E-F00CC597A0DF}"/>
              </a:ext>
            </a:extLst>
          </p:cNvPr>
          <p:cNvSpPr txBox="1"/>
          <p:nvPr/>
        </p:nvSpPr>
        <p:spPr>
          <a:xfrm>
            <a:off x="-134335" y="5896297"/>
            <a:ext cx="282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2020-1-TR01-KA203-093989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8CBEEBC-FEF5-4638-9E59-78AEEC59A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711" y="5912938"/>
            <a:ext cx="6663350" cy="1184024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52E16FB1-B29D-F91C-B5E7-38A87225C5AD}"/>
              </a:ext>
            </a:extLst>
          </p:cNvPr>
          <p:cNvSpPr txBox="1"/>
          <p:nvPr/>
        </p:nvSpPr>
        <p:spPr>
          <a:xfrm>
            <a:off x="497941" y="4165101"/>
            <a:ext cx="12656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FF00"/>
                </a:solidFill>
              </a:rPr>
              <a:t>                          DISSEMINATION ACTIVITY</a:t>
            </a:r>
            <a:endParaRPr lang="tr-TR" sz="4000" dirty="0">
              <a:solidFill>
                <a:srgbClr val="FFFF00"/>
              </a:solidFill>
            </a:endParaRPr>
          </a:p>
          <a:p>
            <a:r>
              <a:rPr lang="tr-TR" sz="4000" dirty="0" err="1" smtClean="0">
                <a:solidFill>
                  <a:srgbClr val="FFFF00"/>
                </a:solidFill>
              </a:rPr>
              <a:t>September</a:t>
            </a:r>
            <a:r>
              <a:rPr lang="tr-TR" sz="4000" dirty="0" smtClean="0">
                <a:solidFill>
                  <a:srgbClr val="FFFF00"/>
                </a:solidFill>
              </a:rPr>
              <a:t>  2, 2023 / Adnan Menderes </a:t>
            </a:r>
            <a:r>
              <a:rPr lang="tr-TR" sz="4000" dirty="0" err="1" smtClean="0">
                <a:solidFill>
                  <a:srgbClr val="FFFF00"/>
                </a:solidFill>
              </a:rPr>
              <a:t>University</a:t>
            </a:r>
            <a:r>
              <a:rPr lang="tr-TR" sz="4000" dirty="0" smtClean="0">
                <a:solidFill>
                  <a:srgbClr val="FFFF00"/>
                </a:solidFill>
              </a:rPr>
              <a:t>-Türkiye </a:t>
            </a:r>
            <a:endParaRPr lang="tr-TR" sz="4000" dirty="0">
              <a:solidFill>
                <a:srgbClr val="FFFF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34" y="1474975"/>
            <a:ext cx="9569576" cy="2442745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1192036" y="290128"/>
            <a:ext cx="101791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CREATIVE PROJECT PREPARATION </a:t>
            </a:r>
            <a:r>
              <a:rPr lang="en-US" sz="2800">
                <a:solidFill>
                  <a:srgbClr val="FFFF00"/>
                </a:solidFill>
              </a:rPr>
              <a:t>AND </a:t>
            </a:r>
            <a:r>
              <a:rPr lang="en-US" sz="2800">
                <a:solidFill>
                  <a:srgbClr val="FFFF00"/>
                </a:solidFill>
              </a:rPr>
              <a:t>IMPLEMENTATION  </a:t>
            </a:r>
            <a:r>
              <a:rPr lang="en-US" sz="2800" dirty="0">
                <a:solidFill>
                  <a:srgbClr val="FFFF00"/>
                </a:solidFill>
              </a:rPr>
              <a:t>PROCESSES: THE CASE OF EU BEYOND THE LIMITS PROJECT</a:t>
            </a:r>
            <a:endParaRPr lang="tr-T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5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83705" y="2904139"/>
            <a:ext cx="10515600" cy="223603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1. Geçiş Dönemi Desteği ve Kurumsal Yapılanma AB Genel Sekreterliği-www.abgs.gov.tr</a:t>
            </a:r>
            <a:br>
              <a:rPr lang="tr-TR" dirty="0" smtClean="0"/>
            </a:br>
            <a:r>
              <a:rPr lang="tr-TR" dirty="0" smtClean="0"/>
              <a:t>2. Bölgesel ve Sınır Ötesi İşbirliği DPT </a:t>
            </a:r>
            <a:r>
              <a:rPr lang="tr-TR" dirty="0" smtClean="0">
                <a:hlinkClick r:id="rId2"/>
              </a:rPr>
              <a:t>www.dpt. gov.tr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3. Bölgesel Kalkınma DPT </a:t>
            </a:r>
            <a:br>
              <a:rPr lang="tr-TR" dirty="0" smtClean="0"/>
            </a:br>
            <a:r>
              <a:rPr lang="tr-TR" dirty="0" smtClean="0"/>
              <a:t>4. İnsan Kaynaklarını Geliştirme –www.csgb.gov.tr</a:t>
            </a:r>
            <a:br>
              <a:rPr lang="tr-TR" dirty="0" smtClean="0"/>
            </a:br>
            <a:r>
              <a:rPr lang="tr-TR" dirty="0" smtClean="0"/>
              <a:t>5. Kırsal Kalkınma Tarım ve </a:t>
            </a:r>
            <a:r>
              <a:rPr lang="tr-TR" dirty="0" err="1" smtClean="0"/>
              <a:t>Köyişleri</a:t>
            </a:r>
            <a:r>
              <a:rPr lang="tr-TR" dirty="0" smtClean="0"/>
              <a:t> Bakanlığı </a:t>
            </a:r>
            <a:r>
              <a:rPr lang="tr-TR" dirty="0" smtClean="0">
                <a:hlinkClick r:id="rId3"/>
              </a:rPr>
              <a:t>www.tarim.gov.tr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6. Aile Bakanlığı https://www.aile.gov.tr/projeler/athgm-projeler/</a:t>
            </a:r>
            <a:br>
              <a:rPr lang="tr-TR" dirty="0" smtClean="0"/>
            </a:br>
            <a:r>
              <a:rPr lang="tr-TR" dirty="0" smtClean="0"/>
              <a:t>7. TUBITAK Projeleri-www.tubitak.gov.tr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319454" y="496381"/>
            <a:ext cx="9835661" cy="5759713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4797811-9F7C-2147-9918-DE4327778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4491" y="5238222"/>
            <a:ext cx="3376492" cy="2388838"/>
          </a:xfrm>
          <a:prstGeom prst="rect">
            <a:avLst/>
          </a:prstGeom>
        </p:spPr>
      </p:pic>
      <p:pic>
        <p:nvPicPr>
          <p:cNvPr id="5" name="Picture 2" descr="ico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114" y="45689"/>
            <a:ext cx="2036885" cy="56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85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01262" y="365125"/>
            <a:ext cx="10052538" cy="1325563"/>
          </a:xfrm>
        </p:spPr>
        <p:txBody>
          <a:bodyPr/>
          <a:lstStyle/>
          <a:p>
            <a:r>
              <a:rPr lang="tr-TR" dirty="0" smtClean="0"/>
              <a:t>BAŞARILI BİR AB PROJESİ ÖRNEĞİ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48CBEEBC-FEF5-4638-9E59-78AEEC59A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262" y="2338891"/>
            <a:ext cx="8748518" cy="1243692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4797811-9F7C-2147-9918-DE4327778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508" y="4865524"/>
            <a:ext cx="3376492" cy="2853348"/>
          </a:xfrm>
          <a:prstGeom prst="rect">
            <a:avLst/>
          </a:prstGeom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1301262" y="4000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hlinkClick r:id="rId4"/>
              </a:rPr>
              <a:t>www.beyondthelimitsproject.sakarya.edu.tr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>
                <a:solidFill>
                  <a:srgbClr val="FF0000"/>
                </a:solidFill>
                <a:hlinkClick r:id="rId5"/>
              </a:rPr>
              <a:t>beyondthelimitsproject@sakarya.edu.tr</a:t>
            </a:r>
            <a:r>
              <a:rPr lang="tr-TR" dirty="0" smtClean="0">
                <a:solidFill>
                  <a:srgbClr val="FF0000"/>
                </a:solidFill>
              </a:rPr>
              <a:t> 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Picture 2" descr="icon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566" y="122322"/>
            <a:ext cx="1580831" cy="58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590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  <p:pic>
        <p:nvPicPr>
          <p:cNvPr id="5" name="Picture 2" descr="ico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80" y="365125"/>
            <a:ext cx="1601614" cy="58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734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EA1D8D-80E5-3557-B5C2-BC642067D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188"/>
            <a:ext cx="10515600" cy="416110"/>
          </a:xfrm>
        </p:spPr>
        <p:txBody>
          <a:bodyPr>
            <a:normAutofit fontScale="90000"/>
          </a:bodyPr>
          <a:lstStyle/>
          <a:p>
            <a:r>
              <a:rPr lang="tr-TR" sz="2800" dirty="0" smtClean="0">
                <a:highlight>
                  <a:srgbClr val="008000"/>
                </a:highlight>
              </a:rPr>
              <a:t> GENEL BİLGİLER </a:t>
            </a:r>
            <a:endParaRPr lang="tr-TR" sz="2800" dirty="0">
              <a:highlight>
                <a:srgbClr val="008000"/>
              </a:highlight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C44AA7A-5ED6-17D6-03D3-29EDC16E7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72" y="701336"/>
            <a:ext cx="10929256" cy="5778090"/>
          </a:xfrm>
        </p:spPr>
        <p:txBody>
          <a:bodyPr>
            <a:normAutofit/>
          </a:bodyPr>
          <a:lstStyle/>
          <a:p>
            <a:r>
              <a:rPr lang="tr-TR" dirty="0" smtClean="0"/>
              <a:t> </a:t>
            </a:r>
            <a:r>
              <a:rPr lang="tr-TR" dirty="0" err="1" smtClean="0"/>
              <a:t>Developing</a:t>
            </a:r>
            <a:r>
              <a:rPr lang="tr-TR" dirty="0" smtClean="0"/>
              <a:t> </a:t>
            </a:r>
            <a:r>
              <a:rPr lang="tr-TR" dirty="0" err="1" smtClean="0"/>
              <a:t>Entrepreneurship</a:t>
            </a:r>
            <a:r>
              <a:rPr lang="tr-TR" dirty="0" smtClean="0"/>
              <a:t> </a:t>
            </a:r>
            <a:r>
              <a:rPr lang="tr-TR" dirty="0" err="1" smtClean="0"/>
              <a:t>via</a:t>
            </a:r>
            <a:r>
              <a:rPr lang="tr-TR" dirty="0" smtClean="0"/>
              <a:t> </a:t>
            </a:r>
            <a:r>
              <a:rPr lang="tr-TR" dirty="0" err="1" smtClean="0"/>
              <a:t>Creativity</a:t>
            </a:r>
            <a:r>
              <a:rPr lang="tr-TR" dirty="0" smtClean="0"/>
              <a:t> in Schools Projesi, </a:t>
            </a:r>
            <a:r>
              <a:rPr lang="tr-TR" dirty="0" err="1" smtClean="0"/>
              <a:t>Turkish</a:t>
            </a:r>
            <a:r>
              <a:rPr lang="tr-TR" dirty="0" smtClean="0"/>
              <a:t> </a:t>
            </a:r>
            <a:r>
              <a:rPr lang="tr-TR" dirty="0" err="1" smtClean="0"/>
              <a:t>National</a:t>
            </a:r>
            <a:r>
              <a:rPr lang="tr-TR" dirty="0" smtClean="0"/>
              <a:t> </a:t>
            </a:r>
            <a:r>
              <a:rPr lang="tr-TR" dirty="0" err="1" smtClean="0"/>
              <a:t>Agency</a:t>
            </a:r>
            <a:r>
              <a:rPr lang="tr-TR" dirty="0" smtClean="0"/>
              <a:t> tarafından desteklenmiştir.</a:t>
            </a:r>
          </a:p>
          <a:p>
            <a:r>
              <a:rPr lang="tr-TR" dirty="0" smtClean="0"/>
              <a:t>Project No: 2020-1-TR01-Ka 203-093839</a:t>
            </a:r>
          </a:p>
          <a:p>
            <a:r>
              <a:rPr lang="tr-TR" dirty="0" smtClean="0"/>
              <a:t>Aralık1, 2020 ; Ekim 31,  2023 ! </a:t>
            </a:r>
          </a:p>
          <a:p>
            <a:r>
              <a:rPr lang="tr-TR" dirty="0" smtClean="0"/>
              <a:t>Bu proje 213.450 Euro destek almış ve 1 </a:t>
            </a:r>
            <a:r>
              <a:rPr lang="tr-TR" dirty="0" err="1" smtClean="0"/>
              <a:t>koordinator</a:t>
            </a:r>
            <a:r>
              <a:rPr lang="tr-TR" dirty="0" smtClean="0"/>
              <a:t> ve 7 ortaklığa sahiptir !</a:t>
            </a:r>
          </a:p>
          <a:p>
            <a:r>
              <a:rPr lang="tr-TR" dirty="0" smtClean="0"/>
              <a:t>Sakarya </a:t>
            </a:r>
            <a:r>
              <a:rPr lang="tr-TR" dirty="0" err="1" smtClean="0"/>
              <a:t>Universitesi</a:t>
            </a:r>
            <a:r>
              <a:rPr lang="tr-TR" dirty="0" smtClean="0"/>
              <a:t> proje </a:t>
            </a:r>
            <a:r>
              <a:rPr lang="tr-TR" dirty="0"/>
              <a:t>k</a:t>
            </a:r>
            <a:r>
              <a:rPr lang="tr-TR" dirty="0" smtClean="0"/>
              <a:t>oordinatörüdür! 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4797811-9F7C-2147-9918-DE4327778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221" y="5284618"/>
            <a:ext cx="2991254" cy="211628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19" y="3711238"/>
            <a:ext cx="9099612" cy="3146761"/>
          </a:xfrm>
          <a:prstGeom prst="rect">
            <a:avLst/>
          </a:prstGeom>
        </p:spPr>
      </p:pic>
      <p:pic>
        <p:nvPicPr>
          <p:cNvPr id="6" name="Picture 2" descr="ico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950" y="122322"/>
            <a:ext cx="1270448" cy="46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000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C21BA5-EA92-0AB8-0A69-7F7F89F8A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-15129"/>
            <a:ext cx="10723485" cy="762339"/>
          </a:xfrm>
        </p:spPr>
        <p:txBody>
          <a:bodyPr/>
          <a:lstStyle/>
          <a:p>
            <a:r>
              <a:rPr lang="tr-TR" dirty="0" smtClean="0"/>
              <a:t>FAALİYETLER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7A9357E-B796-6CDC-195E-166D98F93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747210"/>
            <a:ext cx="11771791" cy="5575177"/>
          </a:xfrm>
        </p:spPr>
        <p:txBody>
          <a:bodyPr>
            <a:noAutofit/>
          </a:bodyPr>
          <a:lstStyle/>
          <a:p>
            <a:r>
              <a:rPr lang="tr-TR" sz="2000" b="1" dirty="0" smtClean="0"/>
              <a:t>İHTİYAÇ ANALİZİ= Lider, Portekiz </a:t>
            </a:r>
            <a:r>
              <a:rPr lang="tr-TR" sz="2000" b="1" dirty="0" err="1" smtClean="0"/>
              <a:t>Coimbra</a:t>
            </a:r>
            <a:r>
              <a:rPr lang="tr-TR" sz="2000" b="1" dirty="0" smtClean="0"/>
              <a:t> Üniversitesi Takımıdır.   </a:t>
            </a:r>
            <a:endParaRPr lang="tr-TR" sz="2000" b="1" dirty="0"/>
          </a:p>
          <a:p>
            <a:r>
              <a:rPr lang="tr-TR" sz="2000" b="1" dirty="0" smtClean="0"/>
              <a:t> E-Kitap = Lider, İngiliz takımıdır.  ISBN numaralı yayınlanacak ve  Project web sitesinde OPEN ACCESS olarak ulaşılabilecektir. ?  (17 Bölümden oluşmaktadır )</a:t>
            </a:r>
          </a:p>
          <a:p>
            <a:r>
              <a:rPr lang="tr-TR" sz="2000" b="1" dirty="0" smtClean="0"/>
              <a:t>PROGRAM GELİŞTİRME=  Lider, </a:t>
            </a:r>
            <a:r>
              <a:rPr lang="tr-TR" sz="2000" b="1" dirty="0" err="1" smtClean="0"/>
              <a:t>Italya</a:t>
            </a:r>
            <a:r>
              <a:rPr lang="tr-TR" sz="2000" b="1" dirty="0" smtClean="0"/>
              <a:t> takımı ve 14 haftalık üniversite ve lise düzeyli girişimcilik programları hazırlanmaktadır. Bitme aşamasındadır. </a:t>
            </a:r>
          </a:p>
          <a:p>
            <a:r>
              <a:rPr lang="tr-TR" sz="2000" b="1" dirty="0" smtClean="0"/>
              <a:t>VIRTUAL EĞİTİM PROGRAMLARI ve VIDEOLAR : Lider, Sakarya </a:t>
            </a:r>
            <a:r>
              <a:rPr lang="tr-TR" sz="2000" b="1" dirty="0" err="1" smtClean="0"/>
              <a:t>Universitesi</a:t>
            </a:r>
            <a:r>
              <a:rPr lang="tr-TR" sz="2000" b="1" dirty="0" smtClean="0"/>
              <a:t> takımı ve videolara </a:t>
            </a:r>
            <a:r>
              <a:rPr lang="tr-TR" sz="2000" b="1" dirty="0" smtClean="0">
                <a:hlinkClick r:id="rId2"/>
              </a:rPr>
              <a:t>http</a:t>
            </a:r>
            <a:r>
              <a:rPr lang="tr-TR" sz="2000" b="1" dirty="0">
                <a:hlinkClick r:id="rId2"/>
              </a:rPr>
              <a:t>://</a:t>
            </a:r>
            <a:r>
              <a:rPr lang="tr-TR" sz="2000" b="1" dirty="0" smtClean="0">
                <a:hlinkClick r:id="rId2"/>
              </a:rPr>
              <a:t>www.beyondthelimitsproject.sakarya.edu.tr/course-movies.html</a:t>
            </a:r>
            <a:r>
              <a:rPr lang="tr-TR" sz="2000" b="1" dirty="0" smtClean="0"/>
              <a:t>. Toplam 16 adet İngilizce video çekilmiştir. </a:t>
            </a:r>
          </a:p>
          <a:p>
            <a:r>
              <a:rPr lang="tr-TR" sz="2000" b="1" dirty="0" smtClean="0"/>
              <a:t>ÖĞRETMEN EĞİTİMİ PROGRAMI: Sakarya’dan 45 öğretmen bu eğitime katılmış ve sertifikalandırılmıştır. </a:t>
            </a:r>
          </a:p>
          <a:p>
            <a:r>
              <a:rPr lang="tr-TR" sz="2000" b="1" dirty="0" smtClean="0"/>
              <a:t>IP PROGRAMLARI  = Lider, Sakarya </a:t>
            </a:r>
            <a:r>
              <a:rPr lang="tr-TR" sz="2000" b="1" dirty="0" err="1" smtClean="0"/>
              <a:t>Universitesi</a:t>
            </a:r>
            <a:r>
              <a:rPr lang="tr-TR" sz="2000" b="1" dirty="0" smtClean="0"/>
              <a:t> ve </a:t>
            </a:r>
            <a:r>
              <a:rPr lang="tr-TR" sz="2000" b="1" dirty="0" err="1" smtClean="0"/>
              <a:t>Lieapaja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Universitesi</a:t>
            </a:r>
            <a:r>
              <a:rPr lang="tr-TR" sz="2000" b="1" dirty="0" smtClean="0"/>
              <a:t> takımlarıdır ( 1 hafta Virtual + 2 </a:t>
            </a:r>
            <a:r>
              <a:rPr lang="tr-TR" sz="2000" b="1" dirty="0" err="1" smtClean="0"/>
              <a:t>nci</a:t>
            </a:r>
            <a:r>
              <a:rPr lang="tr-TR" sz="2000" b="1" dirty="0" smtClean="0"/>
              <a:t> hafta </a:t>
            </a:r>
            <a:r>
              <a:rPr lang="tr-TR" sz="2000" b="1" dirty="0" err="1" smtClean="0"/>
              <a:t>yüzyüze</a:t>
            </a:r>
            <a:r>
              <a:rPr lang="tr-TR" sz="2000" b="1" dirty="0" smtClean="0"/>
              <a:t> öğrenci eğitimleri – Her programda ortalama 60 katılımcı ile gerçekleştirilmiştir ).  </a:t>
            </a:r>
          </a:p>
          <a:p>
            <a:r>
              <a:rPr lang="tr-TR" sz="2000" b="1" dirty="0" smtClean="0"/>
              <a:t>YAYGINLAŞTIRMA FAALİYETLERİ  : 1. Lider, Granada </a:t>
            </a:r>
            <a:r>
              <a:rPr lang="tr-TR" sz="2000" b="1" dirty="0" err="1" smtClean="0"/>
              <a:t>University</a:t>
            </a:r>
            <a:r>
              <a:rPr lang="tr-TR" sz="2000" b="1" dirty="0" smtClean="0"/>
              <a:t> / 5-7 TEMMUZ 2022-ICLEL 2022 </a:t>
            </a:r>
          </a:p>
          <a:p>
            <a:pPr marL="0" indent="0">
              <a:buNone/>
            </a:pPr>
            <a:r>
              <a:rPr lang="tr-TR" sz="2000" b="1" dirty="0"/>
              <a:t> </a:t>
            </a:r>
            <a:r>
              <a:rPr lang="tr-TR" sz="2000" b="1" dirty="0" smtClean="0"/>
              <a:t>                                                                  2. Lider, </a:t>
            </a:r>
            <a:r>
              <a:rPr lang="tr-TR" sz="2000" b="1" dirty="0" err="1" smtClean="0"/>
              <a:t>University</a:t>
            </a:r>
            <a:r>
              <a:rPr lang="tr-TR" sz="2000" b="1" dirty="0" smtClean="0"/>
              <a:t> of </a:t>
            </a:r>
            <a:r>
              <a:rPr lang="tr-TR" sz="2000" b="1" dirty="0" err="1" smtClean="0"/>
              <a:t>Coimbra</a:t>
            </a:r>
            <a:r>
              <a:rPr lang="tr-TR" sz="2000" b="1" dirty="0" smtClean="0"/>
              <a:t> / 6-8 TEMMUZ 2023-ICLEL 2023 </a:t>
            </a:r>
          </a:p>
          <a:p>
            <a:r>
              <a:rPr lang="tr-TR" sz="2000" b="1" dirty="0" smtClean="0"/>
              <a:t>ICLEL 2022 konferans kitabı yayınlandı </a:t>
            </a:r>
            <a:r>
              <a:rPr lang="tr-TR" sz="2000" b="1" dirty="0"/>
              <a:t>-</a:t>
            </a:r>
            <a:r>
              <a:rPr lang="tr-TR" sz="2000" b="1" dirty="0" smtClean="0"/>
              <a:t>ISBN </a:t>
            </a:r>
            <a:r>
              <a:rPr lang="tr-TR" sz="2000" b="1" dirty="0" err="1" smtClean="0"/>
              <a:t>number</a:t>
            </a:r>
            <a:r>
              <a:rPr lang="tr-TR" sz="2000" b="1" dirty="0" smtClean="0"/>
              <a:t> ve web sitesinden  OPEN ACCESS olarak erişilebilir. ICLEL 23 </a:t>
            </a:r>
            <a:r>
              <a:rPr lang="tr-TR" sz="2000" b="1" dirty="0" err="1" smtClean="0"/>
              <a:t>ünkisi</a:t>
            </a:r>
            <a:r>
              <a:rPr lang="tr-TR" sz="2000" b="1" dirty="0" smtClean="0"/>
              <a:t> de hazırlanma aşamasındadır !  </a:t>
            </a:r>
          </a:p>
          <a:p>
            <a:r>
              <a:rPr lang="tr-TR" sz="2000" b="1" dirty="0" smtClean="0">
                <a:hlinkClick r:id="rId3"/>
              </a:rPr>
              <a:t>Web </a:t>
            </a:r>
            <a:r>
              <a:rPr lang="tr-TR" sz="2000" b="1" dirty="0" err="1" smtClean="0">
                <a:hlinkClick r:id="rId3"/>
              </a:rPr>
              <a:t>Page</a:t>
            </a:r>
            <a:r>
              <a:rPr lang="tr-TR" sz="2000" b="1" dirty="0" smtClean="0">
                <a:hlinkClick r:id="rId3"/>
              </a:rPr>
              <a:t>  : www.beyondthelimitsproject.sakarya.edu.tr</a:t>
            </a:r>
            <a:r>
              <a:rPr lang="tr-TR" sz="2000" b="1" dirty="0" smtClean="0"/>
              <a:t> </a:t>
            </a:r>
          </a:p>
          <a:p>
            <a:endParaRPr lang="tr-TR" sz="20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4797811-9F7C-2147-9918-DE4327778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4250" y="5501915"/>
            <a:ext cx="2858089" cy="2022072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9D4956AF-D903-6249-883B-57E32B8E6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8084" y="4342961"/>
            <a:ext cx="5595621" cy="3958852"/>
          </a:xfrm>
          <a:prstGeom prst="rect">
            <a:avLst/>
          </a:prstGeom>
        </p:spPr>
      </p:pic>
      <p:pic>
        <p:nvPicPr>
          <p:cNvPr id="6" name="Picture 2" descr="icon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526" y="122322"/>
            <a:ext cx="1867872" cy="68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884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EFC9E61F-8E9C-F824-3397-CA042FF803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558572"/>
              </p:ext>
            </p:extLst>
          </p:nvPr>
        </p:nvGraphicFramePr>
        <p:xfrm>
          <a:off x="887239" y="1155596"/>
          <a:ext cx="10628769" cy="2529840"/>
        </p:xfrm>
        <a:graphic>
          <a:graphicData uri="http://schemas.openxmlformats.org/drawingml/2006/table">
            <a:tbl>
              <a:tblPr/>
              <a:tblGrid>
                <a:gridCol w="10628769">
                  <a:extLst>
                    <a:ext uri="{9D8B030D-6E8A-4147-A177-3AD203B41FA5}">
                      <a16:colId xmlns:a16="http://schemas.microsoft.com/office/drawing/2014/main" val="20889909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sz="4000" b="0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 proje ekibi projenin 2 </a:t>
                      </a:r>
                      <a:r>
                        <a:rPr lang="tr-TR" sz="4000" b="0" i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nci</a:t>
                      </a:r>
                      <a:r>
                        <a:rPr lang="tr-TR" sz="4000" b="0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safhası için başvurmayı planlamaktadır!</a:t>
                      </a:r>
                    </a:p>
                    <a:p>
                      <a:r>
                        <a:rPr lang="tr-TR" sz="4000" b="0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endParaRPr lang="en-US" sz="40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019911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5A1C11A-705B-2FC9-88BF-78D6491C8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129581" y="-323165"/>
            <a:ext cx="453215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4797811-9F7C-2147-9918-DE4327778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741" y="1848878"/>
            <a:ext cx="2783352" cy="2388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" y="3445932"/>
            <a:ext cx="10628769" cy="3412068"/>
          </a:xfrm>
          <a:prstGeom prst="rect">
            <a:avLst/>
          </a:prstGeom>
        </p:spPr>
      </p:pic>
      <p:pic>
        <p:nvPicPr>
          <p:cNvPr id="8" name="Picture 2" descr="ico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812" y="122322"/>
            <a:ext cx="1308585" cy="4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107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Değerli Katılımcılar </a:t>
            </a:r>
          </a:p>
          <a:p>
            <a:r>
              <a:rPr lang="tr-TR" dirty="0" smtClean="0"/>
              <a:t>Beni Dinlediğiniz için teşekkür ederim. </a:t>
            </a:r>
          </a:p>
          <a:p>
            <a:r>
              <a:rPr lang="tr-TR" dirty="0" err="1" smtClean="0"/>
              <a:t>Prof.Dr</a:t>
            </a:r>
            <a:r>
              <a:rPr lang="tr-TR" dirty="0" smtClean="0"/>
              <a:t>. Osman TİTREK </a:t>
            </a:r>
          </a:p>
          <a:p>
            <a:r>
              <a:rPr lang="tr-TR" dirty="0" smtClean="0"/>
              <a:t>Sakarya Üniversitesi Eğitim Fakültesi Öğretim Üyesi </a:t>
            </a:r>
          </a:p>
          <a:p>
            <a:r>
              <a:rPr lang="tr-TR" dirty="0"/>
              <a:t>https://otitrek.sakarya.edu.tr/</a:t>
            </a:r>
            <a:endParaRPr lang="tr-TR" dirty="0" smtClean="0"/>
          </a:p>
          <a:p>
            <a:r>
              <a:rPr lang="tr-TR" dirty="0" smtClean="0"/>
              <a:t>ICLEL Konferansları Başkanı </a:t>
            </a:r>
          </a:p>
          <a:p>
            <a:r>
              <a:rPr lang="tr-TR" dirty="0" smtClean="0">
                <a:hlinkClick r:id="rId2"/>
              </a:rPr>
              <a:t>www.iclel.com</a:t>
            </a:r>
            <a:r>
              <a:rPr lang="tr-TR" dirty="0" smtClean="0"/>
              <a:t> 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4797811-9F7C-2147-9918-DE4327778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-214644"/>
            <a:ext cx="2783352" cy="238883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749" y="1728883"/>
            <a:ext cx="2916108" cy="3926236"/>
          </a:xfrm>
          <a:prstGeom prst="rect">
            <a:avLst/>
          </a:prstGeom>
        </p:spPr>
      </p:pic>
      <p:pic>
        <p:nvPicPr>
          <p:cNvPr id="7" name="Picture 2" descr="ico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124" y="122322"/>
            <a:ext cx="1748273" cy="64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11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4797811-9F7C-2147-9918-DE4327778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006" y="3653036"/>
            <a:ext cx="2783352" cy="2388838"/>
          </a:xfrm>
          <a:prstGeom prst="rect">
            <a:avLst/>
          </a:prstGeom>
        </p:spPr>
      </p:pic>
      <p:pic>
        <p:nvPicPr>
          <p:cNvPr id="7" name="Picture 2" descr="ico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4044" y="0"/>
            <a:ext cx="1021904" cy="37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138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1841" y="1141"/>
            <a:ext cx="11051959" cy="1325563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571348"/>
            <a:ext cx="12085467" cy="5797118"/>
          </a:xfrm>
        </p:spPr>
        <p:txBody>
          <a:bodyPr>
            <a:normAutofit/>
          </a:bodyPr>
          <a:lstStyle/>
          <a:p>
            <a:r>
              <a:rPr lang="tr-TR" dirty="0"/>
              <a:t>Proje kelimesi Latince </a:t>
            </a:r>
            <a:r>
              <a:rPr lang="tr-TR" dirty="0" err="1"/>
              <a:t>projectumdan</a:t>
            </a:r>
            <a:r>
              <a:rPr lang="tr-TR" dirty="0"/>
              <a:t> gelir. </a:t>
            </a:r>
            <a:r>
              <a:rPr lang="tr-TR" dirty="0" err="1" smtClean="0"/>
              <a:t>Türkçe’de</a:t>
            </a:r>
            <a:r>
              <a:rPr lang="tr-TR" dirty="0" smtClean="0"/>
              <a:t> </a:t>
            </a:r>
            <a:r>
              <a:rPr lang="tr-TR" dirty="0"/>
              <a:t>birçok kelime gibi Fransızca </a:t>
            </a:r>
            <a:r>
              <a:rPr lang="tr-TR" b="1" dirty="0" err="1"/>
              <a:t>projet</a:t>
            </a:r>
            <a:r>
              <a:rPr lang="tr-TR" dirty="0" err="1"/>
              <a:t>den</a:t>
            </a:r>
            <a:r>
              <a:rPr lang="tr-TR" dirty="0"/>
              <a:t> gelmiştir. Latince kelime, </a:t>
            </a:r>
            <a:r>
              <a:rPr lang="tr-TR" dirty="0" err="1"/>
              <a:t>projicereden</a:t>
            </a:r>
            <a:r>
              <a:rPr lang="tr-TR" dirty="0"/>
              <a:t> türemiştir ki bu da </a:t>
            </a:r>
            <a:r>
              <a:rPr lang="tr-TR" b="1" dirty="0"/>
              <a:t>"bir şeyi ileriye atmak" </a:t>
            </a:r>
            <a:r>
              <a:rPr lang="tr-TR" dirty="0"/>
              <a:t>demektir. Buradaki </a:t>
            </a:r>
            <a:r>
              <a:rPr lang="tr-TR" dirty="0" err="1"/>
              <a:t>pro</a:t>
            </a:r>
            <a:r>
              <a:rPr lang="tr-TR" dirty="0"/>
              <a:t>- hecesi, </a:t>
            </a:r>
            <a:r>
              <a:rPr lang="tr-TR" b="1" dirty="0"/>
              <a:t>eylemden önce yapılan şeye ve aynı zamanda kelimenin </a:t>
            </a:r>
            <a:r>
              <a:rPr lang="tr-TR" b="1" dirty="0" err="1"/>
              <a:t>devâmındaki</a:t>
            </a:r>
            <a:r>
              <a:rPr lang="tr-TR" b="1" dirty="0"/>
              <a:t> </a:t>
            </a:r>
            <a:r>
              <a:rPr lang="tr-TR" b="1" dirty="0" smtClean="0"/>
              <a:t>şeyden </a:t>
            </a:r>
            <a:r>
              <a:rPr lang="tr-TR" b="1" dirty="0"/>
              <a:t>önce yapılana </a:t>
            </a:r>
            <a:r>
              <a:rPr lang="tr-TR" dirty="0" err="1"/>
              <a:t>işâret</a:t>
            </a:r>
            <a:r>
              <a:rPr lang="tr-TR" dirty="0"/>
              <a:t> etmektedir. </a:t>
            </a:r>
            <a:r>
              <a:rPr lang="tr-TR" dirty="0" smtClean="0"/>
              <a:t>Kelime </a:t>
            </a:r>
            <a:r>
              <a:rPr lang="tr-TR" dirty="0"/>
              <a:t>kullanılmaya başlandığında yalnızca </a:t>
            </a:r>
            <a:r>
              <a:rPr lang="tr-TR" dirty="0" smtClean="0"/>
              <a:t>«</a:t>
            </a:r>
            <a:r>
              <a:rPr lang="tr-TR" b="1" dirty="0" smtClean="0"/>
              <a:t>bir </a:t>
            </a:r>
            <a:r>
              <a:rPr lang="tr-TR" b="1" dirty="0"/>
              <a:t>işe başlanmadan önce yapılan </a:t>
            </a:r>
            <a:r>
              <a:rPr lang="tr-TR" b="1" dirty="0" smtClean="0"/>
              <a:t>plan» </a:t>
            </a:r>
            <a:r>
              <a:rPr lang="tr-TR" dirty="0"/>
              <a:t>demekti ve planın uygulamaya alındığı safhayı içine almıyordu. </a:t>
            </a:r>
            <a:endParaRPr lang="tr-TR" dirty="0" smtClean="0"/>
          </a:p>
          <a:p>
            <a:r>
              <a:rPr lang="tr-TR" dirty="0" smtClean="0"/>
              <a:t>Projeyle </a:t>
            </a:r>
            <a:r>
              <a:rPr lang="tr-TR" dirty="0" err="1"/>
              <a:t>berâber</a:t>
            </a:r>
            <a:r>
              <a:rPr lang="tr-TR" dirty="0"/>
              <a:t> yapılagelen şeye nesne denirdi. Kelimenin kullanımı, proje yönetimiyle ilgili birkaç metot ortaya çıktığı 1950'lerde değişiverdi. </a:t>
            </a:r>
            <a:endParaRPr lang="tr-TR" dirty="0" smtClean="0"/>
          </a:p>
          <a:p>
            <a:r>
              <a:rPr lang="tr-TR" dirty="0" smtClean="0"/>
              <a:t>Bundan </a:t>
            </a:r>
            <a:r>
              <a:rPr lang="tr-TR" dirty="0"/>
              <a:t>sonra proje kelimesi, hem ilk baştaki anlamıyla projeyi, hem de nesneyi kapsar şekilde kullanılmaya başlandı. </a:t>
            </a:r>
          </a:p>
        </p:txBody>
      </p:sp>
      <p:pic>
        <p:nvPicPr>
          <p:cNvPr id="1026" name="Picture 2" descr="Proje, Proje Nedir? Proje Tanım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163" y="122322"/>
            <a:ext cx="4886942" cy="132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4797811-9F7C-2147-9918-DE4327778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6416" y="5288329"/>
            <a:ext cx="3376492" cy="2388838"/>
          </a:xfrm>
          <a:prstGeom prst="rect">
            <a:avLst/>
          </a:prstGeom>
        </p:spPr>
      </p:pic>
      <p:pic>
        <p:nvPicPr>
          <p:cNvPr id="4" name="Picture 2" descr="ico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728" y="122322"/>
            <a:ext cx="1628670" cy="59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6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Her Proje 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Tanımlanmış bir </a:t>
            </a:r>
            <a:r>
              <a:rPr lang="tr-TR" b="1" dirty="0" smtClean="0"/>
              <a:t>hedef ve amaçlara </a:t>
            </a:r>
            <a:r>
              <a:rPr lang="tr-TR" dirty="0" smtClean="0"/>
              <a:t>sahiptir </a:t>
            </a:r>
          </a:p>
          <a:p>
            <a:r>
              <a:rPr lang="tr-TR" dirty="0" smtClean="0"/>
              <a:t>Tanımlanmış bir </a:t>
            </a:r>
            <a:r>
              <a:rPr lang="tr-TR" b="1" dirty="0" smtClean="0"/>
              <a:t>zaman</a:t>
            </a:r>
            <a:r>
              <a:rPr lang="tr-TR" dirty="0" smtClean="0"/>
              <a:t>da başlar ve biter, sürelidir</a:t>
            </a:r>
          </a:p>
          <a:p>
            <a:r>
              <a:rPr lang="tr-TR" dirty="0" smtClean="0"/>
              <a:t>Belirli bir </a:t>
            </a:r>
            <a:r>
              <a:rPr lang="tr-TR" b="1" dirty="0" smtClean="0"/>
              <a:t>yerde</a:t>
            </a:r>
            <a:r>
              <a:rPr lang="tr-TR" dirty="0" smtClean="0"/>
              <a:t>, belirli bir </a:t>
            </a:r>
            <a:r>
              <a:rPr lang="tr-TR" b="1" dirty="0" smtClean="0"/>
              <a:t>süre</a:t>
            </a:r>
            <a:r>
              <a:rPr lang="tr-TR" dirty="0" smtClean="0"/>
              <a:t> içinde belirli </a:t>
            </a:r>
            <a:r>
              <a:rPr lang="tr-TR" b="1" dirty="0" smtClean="0"/>
              <a:t>bütçe </a:t>
            </a:r>
            <a:r>
              <a:rPr lang="tr-TR" dirty="0" smtClean="0"/>
              <a:t>ile net olarak tanımlanan amaçların gerçekleştirilmesine yönelik olarak planlanan faaliyetler bütünüdür. </a:t>
            </a:r>
          </a:p>
          <a:p>
            <a:r>
              <a:rPr lang="tr-TR" dirty="0" smtClean="0"/>
              <a:t>Özgün </a:t>
            </a:r>
            <a:r>
              <a:rPr lang="tr-TR" b="1" dirty="0" smtClean="0"/>
              <a:t>ürün/</a:t>
            </a:r>
            <a:r>
              <a:rPr lang="tr-TR" dirty="0" err="1" smtClean="0"/>
              <a:t>ler</a:t>
            </a:r>
            <a:r>
              <a:rPr lang="tr-TR" dirty="0" smtClean="0"/>
              <a:t> ve </a:t>
            </a:r>
            <a:r>
              <a:rPr lang="tr-TR" b="1" dirty="0" smtClean="0"/>
              <a:t>hizmet</a:t>
            </a:r>
            <a:r>
              <a:rPr lang="tr-TR" dirty="0" smtClean="0"/>
              <a:t> üretmek için vardır</a:t>
            </a:r>
          </a:p>
          <a:p>
            <a:r>
              <a:rPr lang="tr-TR" dirty="0" smtClean="0"/>
              <a:t>Sınırlı </a:t>
            </a:r>
            <a:r>
              <a:rPr lang="tr-TR" b="1" dirty="0" smtClean="0"/>
              <a:t>kaynak</a:t>
            </a:r>
            <a:r>
              <a:rPr lang="tr-TR" dirty="0" smtClean="0"/>
              <a:t>lara bağımlıdır ve etkin kullanımını içerir</a:t>
            </a:r>
          </a:p>
          <a:p>
            <a:r>
              <a:rPr lang="tr-TR" b="1" dirty="0" smtClean="0"/>
              <a:t>Planlama</a:t>
            </a:r>
            <a:r>
              <a:rPr lang="tr-TR" dirty="0" smtClean="0"/>
              <a:t>, </a:t>
            </a:r>
            <a:r>
              <a:rPr lang="tr-TR" b="1" dirty="0" smtClean="0"/>
              <a:t>uygulama</a:t>
            </a:r>
            <a:r>
              <a:rPr lang="tr-TR" dirty="0" smtClean="0"/>
              <a:t> ve </a:t>
            </a:r>
            <a:r>
              <a:rPr lang="tr-TR" b="1" dirty="0" smtClean="0"/>
              <a:t>kontrol</a:t>
            </a:r>
            <a:r>
              <a:rPr lang="tr-TR" dirty="0" smtClean="0"/>
              <a:t> süreçleri mevcuttur. 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4797811-9F7C-2147-9918-DE4327778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76" y="4982544"/>
            <a:ext cx="3376492" cy="2388838"/>
          </a:xfrm>
          <a:prstGeom prst="rect">
            <a:avLst/>
          </a:prstGeom>
        </p:spPr>
      </p:pic>
      <p:pic>
        <p:nvPicPr>
          <p:cNvPr id="5" name="Picture 2" descr="ico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526" y="122322"/>
            <a:ext cx="1867872" cy="68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9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tr-TR" dirty="0" smtClean="0"/>
              <a:t>PROJE DÖNGÜSÜ </a:t>
            </a:r>
            <a:endParaRPr lang="tr-TR" dirty="0"/>
          </a:p>
        </p:txBody>
      </p:sp>
      <p:pic>
        <p:nvPicPr>
          <p:cNvPr id="2050" name="Picture 2" descr="Proje Nasıl Hazırlanır? - Güney Marmara Kalkınma Ajansı (GMKA) | Balıkesir,  Çanakkaleproje-nasil-hazirlani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19" y="1325563"/>
            <a:ext cx="9481352" cy="541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24797811-9F7C-2147-9918-DE4327778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8325" y="5182821"/>
            <a:ext cx="3376492" cy="2388838"/>
          </a:xfrm>
          <a:prstGeom prst="rect">
            <a:avLst/>
          </a:prstGeom>
        </p:spPr>
      </p:pic>
      <p:pic>
        <p:nvPicPr>
          <p:cNvPr id="5" name="Picture 2" descr="ico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06" y="122322"/>
            <a:ext cx="2452292" cy="9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08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Yaratıcı Düşünme Nedir? Yaratıcı Düşünmek için 4 Adım! - Etkin Kampü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307" y="2774216"/>
            <a:ext cx="2857500" cy="204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ÜŞÜNME BECERİLERİ. - ppt ind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714"/>
            <a:ext cx="8620217" cy="660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24797811-9F7C-2147-9918-DE4327778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076" y="5024559"/>
            <a:ext cx="3376492" cy="2388838"/>
          </a:xfrm>
          <a:prstGeom prst="rect">
            <a:avLst/>
          </a:prstGeom>
        </p:spPr>
      </p:pic>
      <p:pic>
        <p:nvPicPr>
          <p:cNvPr id="5" name="Picture 2" descr="ico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06" y="122322"/>
            <a:ext cx="2452292" cy="9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1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6228" y="168677"/>
            <a:ext cx="10515600" cy="905522"/>
          </a:xfrm>
        </p:spPr>
        <p:txBody>
          <a:bodyPr/>
          <a:lstStyle/>
          <a:p>
            <a:r>
              <a:rPr lang="tr-TR" dirty="0" smtClean="0"/>
              <a:t>PROJE FİKRİ ÜRETME !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346228" y="1935332"/>
            <a:ext cx="10342487" cy="4989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AutoNum type="arabicPeriod"/>
            </a:pPr>
            <a:r>
              <a:rPr lang="tr-TR" dirty="0" smtClean="0"/>
              <a:t>Destek verilen proje konularını inceleme </a:t>
            </a:r>
          </a:p>
          <a:p>
            <a:pPr marL="742950" indent="-742950">
              <a:buAutoNum type="arabicPeriod"/>
            </a:pPr>
            <a:r>
              <a:rPr lang="tr-TR" dirty="0" smtClean="0"/>
              <a:t>AB proje dönem destek konularını araştırma </a:t>
            </a:r>
          </a:p>
          <a:p>
            <a:pPr marL="742950" indent="-742950">
              <a:buAutoNum type="arabicPeriod"/>
            </a:pPr>
            <a:r>
              <a:rPr lang="tr-TR" dirty="0" smtClean="0"/>
              <a:t>Yapılan proje kataloglarını inceleme </a:t>
            </a:r>
          </a:p>
          <a:p>
            <a:pPr marL="742950" indent="-742950">
              <a:buAutoNum type="arabicPeriod"/>
            </a:pPr>
            <a:r>
              <a:rPr lang="tr-TR" dirty="0" smtClean="0"/>
              <a:t>Anahtar kelime taraması yapma</a:t>
            </a:r>
          </a:p>
          <a:p>
            <a:pPr marL="742950" indent="-742950">
              <a:buAutoNum type="arabicPeriod"/>
            </a:pPr>
            <a:r>
              <a:rPr lang="tr-TR" dirty="0" smtClean="0"/>
              <a:t>Uygulanan proje konularını tarama  (</a:t>
            </a:r>
            <a:r>
              <a:rPr lang="tr-TR" dirty="0" smtClean="0">
                <a:hlinkClick r:id="rId2"/>
              </a:rPr>
              <a:t>www.beyondthelimitsproject.sakarya.edu.tr</a:t>
            </a:r>
            <a:r>
              <a:rPr lang="tr-TR" dirty="0" smtClean="0"/>
              <a:t> </a:t>
            </a:r>
            <a:r>
              <a:rPr lang="tr-TR" dirty="0" err="1" smtClean="0"/>
              <a:t>vb</a:t>
            </a:r>
            <a:r>
              <a:rPr lang="tr-TR" dirty="0" smtClean="0"/>
              <a:t>)</a:t>
            </a:r>
          </a:p>
          <a:p>
            <a:pPr marL="742950" indent="-742950">
              <a:buAutoNum type="arabicPeriod"/>
            </a:pPr>
            <a:r>
              <a:rPr lang="tr-TR" dirty="0" smtClean="0"/>
              <a:t>Toplumdaki yaygın sosyal sorunları tarama ve tartışarak belirleme </a:t>
            </a:r>
          </a:p>
          <a:p>
            <a:pPr marL="742950" indent="-742950">
              <a:buAutoNum type="arabicPeriod"/>
            </a:pPr>
            <a:r>
              <a:rPr lang="tr-TR" dirty="0" smtClean="0"/>
              <a:t>Büyüklerin geçmişe ait uygulama ve yöntemlerini, unutulan kültür ve gelenekleri araştırma </a:t>
            </a:r>
          </a:p>
          <a:p>
            <a:pPr marL="742950" indent="-742950">
              <a:buAutoNum type="arabicPeriod"/>
            </a:pPr>
            <a:r>
              <a:rPr lang="tr-TR" dirty="0" smtClean="0"/>
              <a:t>Uzman kişilerle problemler hakkında fikir alışverişinde bulunma</a:t>
            </a:r>
          </a:p>
          <a:p>
            <a:pPr marL="742950" indent="-742950">
              <a:buAutoNum type="arabicPeriod"/>
            </a:pPr>
            <a:r>
              <a:rPr lang="tr-TR" dirty="0" smtClean="0"/>
              <a:t>Problemler hakkında kaynak taraması yapma</a:t>
            </a:r>
          </a:p>
          <a:p>
            <a:pPr marL="742950" indent="-742950">
              <a:buAutoNum type="arabicPeriod"/>
            </a:pPr>
            <a:r>
              <a:rPr lang="tr-TR" dirty="0" smtClean="0"/>
              <a:t>Özgün problemleri belirleme </a:t>
            </a:r>
          </a:p>
          <a:p>
            <a:pPr marL="742950" indent="-742950">
              <a:buAutoNum type="arabicPeriod"/>
            </a:pPr>
            <a:r>
              <a:rPr lang="tr-TR" dirty="0" smtClean="0"/>
              <a:t>Alternatif problemleri bulma </a:t>
            </a:r>
          </a:p>
          <a:p>
            <a:pPr marL="742950" indent="-742950">
              <a:buAutoNum type="arabicPeriod"/>
            </a:pPr>
            <a:r>
              <a:rPr lang="tr-TR" dirty="0" smtClean="0"/>
              <a:t>Araştırma odaklı problem olma</a:t>
            </a:r>
          </a:p>
          <a:p>
            <a:pPr marL="742950" indent="-742950">
              <a:buAutoNum type="arabicPeriod"/>
            </a:pPr>
            <a:r>
              <a:rPr lang="tr-TR" dirty="0" smtClean="0"/>
              <a:t>Ölçülebilir olma</a:t>
            </a:r>
          </a:p>
          <a:p>
            <a:pPr marL="742950" indent="-742950">
              <a:buAutoNum type="arabicPeriod"/>
            </a:pPr>
            <a:endParaRPr lang="tr-TR" dirty="0" smtClean="0"/>
          </a:p>
          <a:p>
            <a:pPr marL="742950" indent="-742950">
              <a:buAutoNum type="arabicPeriod"/>
            </a:pPr>
            <a:endParaRPr lang="tr-TR" dirty="0" smtClean="0"/>
          </a:p>
          <a:p>
            <a:pPr marL="742950" indent="-742950">
              <a:buAutoNum type="arabicPeriod"/>
            </a:pPr>
            <a:endParaRPr lang="tr-TR" dirty="0" smtClean="0"/>
          </a:p>
          <a:p>
            <a:pPr marL="742950" indent="-742950">
              <a:buAutoNum type="arabicPeriod"/>
            </a:pPr>
            <a:endParaRPr lang="tr-TR" dirty="0" smtClean="0"/>
          </a:p>
          <a:p>
            <a:pPr marL="742950" indent="-742950">
              <a:buAutoNum type="arabicPeriod"/>
            </a:pPr>
            <a:endParaRPr lang="tr-TR" dirty="0" smtClean="0"/>
          </a:p>
        </p:txBody>
      </p:sp>
      <p:pic>
        <p:nvPicPr>
          <p:cNvPr id="4102" name="Picture 6" descr="ÖZEL ÖĞRETİM - AKEF BÖTE: Yaratıcı Düşünme Tekniğ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458" y="4695091"/>
            <a:ext cx="3535935" cy="208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4797811-9F7C-2147-9918-DE4327778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7962" y="5235575"/>
            <a:ext cx="3376492" cy="2388838"/>
          </a:xfrm>
          <a:prstGeom prst="rect">
            <a:avLst/>
          </a:prstGeom>
        </p:spPr>
      </p:pic>
      <p:pic>
        <p:nvPicPr>
          <p:cNvPr id="6" name="Picture 2" descr="ico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048" y="122322"/>
            <a:ext cx="1724350" cy="63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72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SYAL BİLİMLERDE PROJE HAZIRLAMA YÖNTEMLERİ - ppt indi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3" y="393605"/>
            <a:ext cx="7549832" cy="554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8CBEEBC-FEF5-4638-9E59-78AEEC59A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140" y="4443854"/>
            <a:ext cx="9375114" cy="1184024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24797811-9F7C-2147-9918-DE4327778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35575"/>
            <a:ext cx="3376492" cy="2388838"/>
          </a:xfrm>
          <a:prstGeom prst="rect">
            <a:avLst/>
          </a:prstGeom>
        </p:spPr>
      </p:pic>
      <p:pic>
        <p:nvPicPr>
          <p:cNvPr id="6" name="Picture 2" descr="icon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922" y="122322"/>
            <a:ext cx="1987475" cy="73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9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 FİKRİNİN OLUŞTURULMASI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9596" y="1887831"/>
            <a:ext cx="10883283" cy="4351338"/>
          </a:xfrm>
        </p:spPr>
        <p:txBody>
          <a:bodyPr/>
          <a:lstStyle/>
          <a:p>
            <a:r>
              <a:rPr lang="tr-TR" dirty="0" smtClean="0"/>
              <a:t>Niçin Proje Yapmalıyız ?</a:t>
            </a:r>
          </a:p>
          <a:p>
            <a:r>
              <a:rPr lang="tr-TR" dirty="0" smtClean="0"/>
              <a:t>Proje Nedir? Proje Döngüsü Nedir?</a:t>
            </a:r>
          </a:p>
          <a:p>
            <a:r>
              <a:rPr lang="tr-TR" dirty="0" smtClean="0"/>
              <a:t>Proje Yapmanın Kazanımları Nelerdir? </a:t>
            </a:r>
          </a:p>
          <a:p>
            <a:r>
              <a:rPr lang="tr-TR" dirty="0" smtClean="0"/>
              <a:t>Projeyi Nereye Başvuracağız? (</a:t>
            </a:r>
            <a:r>
              <a:rPr lang="tr-TR" dirty="0" err="1" smtClean="0"/>
              <a:t>Tubitak</a:t>
            </a:r>
            <a:r>
              <a:rPr lang="tr-TR" dirty="0" smtClean="0"/>
              <a:t>, AB, Kalkınma </a:t>
            </a:r>
            <a:r>
              <a:rPr lang="tr-TR" dirty="0" err="1" smtClean="0"/>
              <a:t>Ajnsı</a:t>
            </a:r>
            <a:r>
              <a:rPr lang="tr-TR" dirty="0" smtClean="0"/>
              <a:t> </a:t>
            </a:r>
            <a:r>
              <a:rPr lang="tr-TR" dirty="0" err="1" smtClean="0"/>
              <a:t>vb</a:t>
            </a:r>
            <a:r>
              <a:rPr lang="tr-TR" dirty="0" smtClean="0"/>
              <a:t> ? )</a:t>
            </a:r>
          </a:p>
          <a:p>
            <a:r>
              <a:rPr lang="tr-TR" dirty="0" smtClean="0"/>
              <a:t>Bu Kurumların Desteklediği </a:t>
            </a:r>
            <a:r>
              <a:rPr lang="tr-TR" dirty="0" err="1" smtClean="0"/>
              <a:t>Aln</a:t>
            </a:r>
            <a:r>
              <a:rPr lang="tr-TR" dirty="0" smtClean="0"/>
              <a:t>/Konular Nelerdir?</a:t>
            </a:r>
          </a:p>
          <a:p>
            <a:r>
              <a:rPr lang="tr-TR" dirty="0" smtClean="0"/>
              <a:t>Proje Başarısızlıktan Koruyucu Tedbirler (B Plan ) </a:t>
            </a:r>
          </a:p>
          <a:p>
            <a:r>
              <a:rPr lang="tr-TR" dirty="0" smtClean="0"/>
              <a:t>Etik Meseleler Nelerdir? </a:t>
            </a:r>
          </a:p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4797811-9F7C-2147-9918-DE4327778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377" y="5241893"/>
            <a:ext cx="3376492" cy="2388838"/>
          </a:xfrm>
          <a:prstGeom prst="rect">
            <a:avLst/>
          </a:prstGeom>
        </p:spPr>
      </p:pic>
      <p:pic>
        <p:nvPicPr>
          <p:cNvPr id="5" name="Picture 2" descr="ico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06" y="122322"/>
            <a:ext cx="2452292" cy="9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06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6359" y="37963"/>
            <a:ext cx="10515600" cy="1325563"/>
          </a:xfrm>
        </p:spPr>
        <p:txBody>
          <a:bodyPr/>
          <a:lstStyle/>
          <a:p>
            <a:r>
              <a:rPr lang="tr-TR" dirty="0" smtClean="0"/>
              <a:t>PROJE BAŞVURUSUNUN HAZIRLANMASI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6359" y="1158028"/>
            <a:ext cx="11048999" cy="5504663"/>
          </a:xfrm>
        </p:spPr>
        <p:txBody>
          <a:bodyPr>
            <a:normAutofit fontScale="92500" lnSpcReduction="2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Proje önerisi belirli bir sorunun çözümü hedefleyen bir dizi etkinliğin ayrıntılı anlatımıdır.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Proje Teması, kapsamı, hedefleri ve tarafları</a:t>
            </a:r>
          </a:p>
          <a:p>
            <a:r>
              <a:rPr lang="tr-TR" dirty="0" smtClean="0"/>
              <a:t>Özet, literatür özeti</a:t>
            </a:r>
          </a:p>
          <a:p>
            <a:r>
              <a:rPr lang="tr-TR" dirty="0" smtClean="0"/>
              <a:t>Özgün Değer</a:t>
            </a:r>
          </a:p>
          <a:p>
            <a:r>
              <a:rPr lang="tr-TR" dirty="0" smtClean="0"/>
              <a:t>Yaygın Etki/ Katma değer</a:t>
            </a:r>
          </a:p>
          <a:p>
            <a:r>
              <a:rPr lang="tr-TR" dirty="0" smtClean="0"/>
              <a:t>Yapılacak Faaliyetler ve Ortaklık Yapısı-Liderlik</a:t>
            </a:r>
          </a:p>
          <a:p>
            <a:r>
              <a:rPr lang="tr-TR" dirty="0" smtClean="0"/>
              <a:t>Proje Yöntemi ve Yönetimi</a:t>
            </a:r>
          </a:p>
          <a:p>
            <a:r>
              <a:rPr lang="tr-TR" dirty="0" smtClean="0"/>
              <a:t>Yapılabilirlik, Ayni ve parasal kaynaklar </a:t>
            </a:r>
          </a:p>
          <a:p>
            <a:r>
              <a:rPr lang="tr-TR" dirty="0" smtClean="0"/>
              <a:t>Çalışma Takvimi</a:t>
            </a:r>
          </a:p>
          <a:p>
            <a:r>
              <a:rPr lang="tr-TR" dirty="0" smtClean="0"/>
              <a:t>Başarı Ölçütleri</a:t>
            </a:r>
          </a:p>
          <a:p>
            <a:r>
              <a:rPr lang="tr-TR" dirty="0" smtClean="0"/>
              <a:t>İzleme ve Değerlendirme 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4797811-9F7C-2147-9918-DE4327778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661" y="5077314"/>
            <a:ext cx="3376492" cy="2388838"/>
          </a:xfrm>
          <a:prstGeom prst="rect">
            <a:avLst/>
          </a:prstGeom>
        </p:spPr>
      </p:pic>
      <p:pic>
        <p:nvPicPr>
          <p:cNvPr id="5" name="Picture 2" descr="ico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708" y="122322"/>
            <a:ext cx="2452292" cy="9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88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12328</TotalTime>
  <Words>672</Words>
  <Application>Microsoft Office PowerPoint</Application>
  <PresentationFormat>Geniş ekran</PresentationFormat>
  <Paragraphs>89</Paragraphs>
  <Slides>17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Teması</vt:lpstr>
      <vt:lpstr>PowerPoint Sunusu</vt:lpstr>
      <vt:lpstr> </vt:lpstr>
      <vt:lpstr>Her Proje !</vt:lpstr>
      <vt:lpstr>PROJE DÖNGÜSÜ </vt:lpstr>
      <vt:lpstr>PowerPoint Sunusu</vt:lpstr>
      <vt:lpstr>PROJE FİKRİ ÜRETME !</vt:lpstr>
      <vt:lpstr>PowerPoint Sunusu</vt:lpstr>
      <vt:lpstr>PROJE FİKRİNİN OLUŞTURULMASI </vt:lpstr>
      <vt:lpstr>PROJE BAŞVURUSUNUN HAZIRLANMASI</vt:lpstr>
      <vt:lpstr>1. Geçiş Dönemi Desteği ve Kurumsal Yapılanma AB Genel Sekreterliği-www.abgs.gov.tr 2. Bölgesel ve Sınır Ötesi İşbirliği DPT www.dpt. gov.tr 3. Bölgesel Kalkınma DPT  4. İnsan Kaynaklarını Geliştirme –www.csgb.gov.tr 5. Kırsal Kalkınma Tarım ve Köyişleri Bakanlığı www.tarim.gov.tr 6. Aile Bakanlığı https://www.aile.gov.tr/projeler/athgm-projeler/ 7. TUBITAK Projeleri-www.tubitak.gov.tr  </vt:lpstr>
      <vt:lpstr>BAŞARILI BİR AB PROJESİ ÖRNEĞİ </vt:lpstr>
      <vt:lpstr>PowerPoint Sunusu</vt:lpstr>
      <vt:lpstr> GENEL BİLGİLER </vt:lpstr>
      <vt:lpstr>FAALİYETLER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Sau</cp:lastModifiedBy>
  <cp:revision>31</cp:revision>
  <dcterms:created xsi:type="dcterms:W3CDTF">2022-01-07T13:59:47Z</dcterms:created>
  <dcterms:modified xsi:type="dcterms:W3CDTF">2023-09-07T11:24:00Z</dcterms:modified>
</cp:coreProperties>
</file>